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4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356" r:id="rId85"/>
    <p:sldId id="355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292" r:id="rId143"/>
    <p:sldId id="419" r:id="rId144"/>
    <p:sldId id="420" r:id="rId145"/>
    <p:sldId id="267" r:id="rId146"/>
    <p:sldId id="421" r:id="rId147"/>
    <p:sldId id="422" r:id="rId148"/>
    <p:sldId id="423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7" r:id="rId163"/>
  </p:sldIdLst>
  <p:sldSz cx="18288000" cy="10287000"/>
  <p:notesSz cx="6858000" cy="9144000"/>
  <p:embeddedFontLst>
    <p:embeddedFont>
      <p:font typeface="맑은 고딕" panose="020B0503020000020004" pitchFamily="50" charset="-127"/>
      <p:regular r:id="rId165"/>
      <p:bold r:id="rId166"/>
    </p:embeddedFont>
    <p:embeddedFont>
      <p:font typeface="Noto Sans Bold" panose="020B0604020202020204" charset="0"/>
      <p:regular r:id="rId167"/>
    </p:embeddedFont>
    <p:embeddedFont>
      <p:font typeface="Montserrat Bold" panose="020B0604020202020204" charset="0"/>
      <p:regular r:id="rId168"/>
    </p:embeddedFont>
    <p:embeddedFont>
      <p:font typeface="Calibri" panose="020F0502020204030204" pitchFamily="34" charset="0"/>
      <p:regular r:id="rId169"/>
      <p:bold r:id="rId170"/>
      <p:italic r:id="rId171"/>
      <p:boldItalic r:id="rId172"/>
    </p:embeddedFont>
    <p:embeddedFont>
      <p:font typeface="맑은 고딕" panose="020B0503020000020004" pitchFamily="50" charset="-127"/>
      <p:regular r:id="rId165"/>
      <p:bold r:id="rId166"/>
    </p:embeddedFont>
    <p:embeddedFont>
      <p:font typeface="Noto Sans" panose="020B0604020202020204" charset="0"/>
      <p:regular r:id="rId1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D53"/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932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NUL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7" Type="http://schemas.openxmlformats.org/officeDocument/2006/relationships/image" Target="NUL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17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5-1.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프로젝트 기대 효과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grpSp>
        <p:nvGrpSpPr>
          <p:cNvPr id="77" name="Group 9"/>
          <p:cNvGrpSpPr/>
          <p:nvPr/>
        </p:nvGrpSpPr>
        <p:grpSpPr>
          <a:xfrm>
            <a:off x="1907164" y="3086101"/>
            <a:ext cx="5985161" cy="5641707"/>
            <a:chOff x="0" y="0"/>
            <a:chExt cx="812800" cy="812800"/>
          </a:xfrm>
        </p:grpSpPr>
        <p:sp>
          <p:nvSpPr>
            <p:cNvPr id="78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79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0" name="Freeform 10"/>
          <p:cNvSpPr/>
          <p:nvPr/>
        </p:nvSpPr>
        <p:spPr>
          <a:xfrm>
            <a:off x="9409403" y="3086100"/>
            <a:ext cx="5985161" cy="56417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sp>
        <p:nvSpPr>
          <p:cNvPr id="81" name="직사각형 80"/>
          <p:cNvSpPr/>
          <p:nvPr/>
        </p:nvSpPr>
        <p:spPr>
          <a:xfrm>
            <a:off x="2943373" y="4611779"/>
            <a:ext cx="3912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노령층이 합리적이고 안전한 건강 기능 식품을 구매 가능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445612" y="4535557"/>
            <a:ext cx="39127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건강한 내일을 꿈꾸는 노령층이 불법 판매에 더 이상 피해를 입지 않게끔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사태를 </a:t>
            </a:r>
            <a:r>
              <a:rPr lang="ko-KR" altLang="en-US" sz="3600" b="1" dirty="0">
                <a:solidFill>
                  <a:schemeClr val="bg1"/>
                </a:solidFill>
              </a:rPr>
              <a:t>미연에 방지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196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처음에는 할 수 있을지 너무 막막 했지만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팀원 분들의 도움으로 끝까지 마무리할 수 있었습니다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flipV="1">
            <a:off x="4326699" y="5709342"/>
            <a:ext cx="8932101" cy="196158"/>
            <a:chOff x="0" y="0"/>
            <a:chExt cx="165623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23" cy="12543"/>
            </a:xfrm>
            <a:custGeom>
              <a:avLst/>
              <a:gdLst/>
              <a:ahLst/>
              <a:cxnLst/>
              <a:rect l="l" t="t" r="r" b="b"/>
              <a:pathLst>
                <a:path w="165623" h="12543">
                  <a:moveTo>
                    <a:pt x="0" y="0"/>
                  </a:moveTo>
                  <a:lnTo>
                    <a:pt x="165623" y="0"/>
                  </a:lnTo>
                  <a:lnTo>
                    <a:pt x="16562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9741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5623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63930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29741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AutoShape 5"/>
          <p:cNvSpPr/>
          <p:nvPr/>
        </p:nvSpPr>
        <p:spPr>
          <a:xfrm>
            <a:off x="761998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3186744" y="3605814"/>
            <a:ext cx="886750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+mj-ea"/>
                <a:cs typeface="Montserrat Bold"/>
                <a:sym typeface="Montserrat Bold"/>
              </a:rPr>
              <a:t>Ecommerce7th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3643944" y="4166419"/>
            <a:ext cx="10148256" cy="1542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98450" y="5997088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Mini </a:t>
            </a:r>
            <a:r>
              <a:rPr lang="en-US" altLang="ko-KR" sz="2800" b="1" dirty="0"/>
              <a:t>Project - [RPA] </a:t>
            </a:r>
          </a:p>
        </p:txBody>
      </p:sp>
      <p:grpSp>
        <p:nvGrpSpPr>
          <p:cNvPr id="2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2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2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18"/>
          <p:cNvSpPr txBox="1"/>
          <p:nvPr/>
        </p:nvSpPr>
        <p:spPr>
          <a:xfrm>
            <a:off x="13422650" y="7490357"/>
            <a:ext cx="4246153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ea typeface="Noto Sans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ea typeface="Noto Sans"/>
              <a:cs typeface="Noto Sans"/>
              <a:sym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68612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9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490470"/>
            <a:ext cx="537620" cy="398615"/>
          </a:xfrm>
          <a:prstGeom prst="rect">
            <a:avLst/>
          </a:prstGeom>
        </p:spPr>
      </p:pic>
      <p:sp>
        <p:nvSpPr>
          <p:cNvPr id="2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-228600" y="1553303"/>
            <a:ext cx="5614262" cy="114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 smtClean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 smtClean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 smtClean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7" name="Group 11"/>
          <p:cNvGrpSpPr/>
          <p:nvPr/>
        </p:nvGrpSpPr>
        <p:grpSpPr>
          <a:xfrm>
            <a:off x="9834222" y="3212747"/>
            <a:ext cx="5257799" cy="744802"/>
            <a:chOff x="0" y="65906"/>
            <a:chExt cx="8833303" cy="1208285"/>
          </a:xfrm>
        </p:grpSpPr>
        <p:sp>
          <p:nvSpPr>
            <p:cNvPr id="8" name="TextBox 14"/>
            <p:cNvSpPr txBox="1"/>
            <p:nvPr/>
          </p:nvSpPr>
          <p:spPr>
            <a:xfrm>
              <a:off x="131812" y="65906"/>
              <a:ext cx="1142377" cy="1208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0" y="341051"/>
              <a:ext cx="1406004" cy="79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 smtClean="0">
                  <a:solidFill>
                    <a:schemeClr val="bg1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01-1</a:t>
              </a:r>
              <a:endParaRPr lang="en-US" sz="3000" b="1" dirty="0">
                <a:solidFill>
                  <a:schemeClr val="bg1"/>
                </a:solidFill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10" name="TextBox 16"/>
            <p:cNvSpPr txBox="1"/>
            <p:nvPr/>
          </p:nvSpPr>
          <p:spPr>
            <a:xfrm>
              <a:off x="1914003" y="341052"/>
              <a:ext cx="69193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기획의도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8"/>
          <p:cNvGrpSpPr/>
          <p:nvPr/>
        </p:nvGrpSpPr>
        <p:grpSpPr>
          <a:xfrm>
            <a:off x="9834222" y="4326518"/>
            <a:ext cx="5651895" cy="803377"/>
            <a:chOff x="0" y="65906"/>
            <a:chExt cx="8854692" cy="1208285"/>
          </a:xfrm>
        </p:grpSpPr>
        <p:sp>
          <p:nvSpPr>
            <p:cNvPr id="12" name="TextBox 21"/>
            <p:cNvSpPr txBox="1"/>
            <p:nvPr/>
          </p:nvSpPr>
          <p:spPr>
            <a:xfrm>
              <a:off x="131812" y="65906"/>
              <a:ext cx="1142378" cy="1208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TextBox 22"/>
            <p:cNvSpPr txBox="1"/>
            <p:nvPr/>
          </p:nvSpPr>
          <p:spPr>
            <a:xfrm>
              <a:off x="0" y="341052"/>
              <a:ext cx="1406005" cy="739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 smtClean="0">
                  <a:solidFill>
                    <a:schemeClr val="bg1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01-2</a:t>
              </a:r>
              <a:endParaRPr lang="en-US" sz="3000" b="1" dirty="0">
                <a:solidFill>
                  <a:schemeClr val="bg1"/>
                </a:solidFill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14" name="TextBox 23"/>
            <p:cNvSpPr txBox="1"/>
            <p:nvPr/>
          </p:nvSpPr>
          <p:spPr>
            <a:xfrm>
              <a:off x="1914004" y="341052"/>
              <a:ext cx="6940688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내용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5" name="Group 11"/>
          <p:cNvGrpSpPr/>
          <p:nvPr/>
        </p:nvGrpSpPr>
        <p:grpSpPr>
          <a:xfrm>
            <a:off x="9834222" y="5774795"/>
            <a:ext cx="5507087" cy="1054503"/>
            <a:chOff x="0" y="0"/>
            <a:chExt cx="7342783" cy="1406004"/>
          </a:xfrm>
        </p:grpSpPr>
        <p:grpSp>
          <p:nvGrpSpPr>
            <p:cNvPr id="16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0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15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 smtClean="0">
                  <a:solidFill>
                    <a:srgbClr val="00AC4E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  <a:endParaRPr lang="en-US" sz="3000" b="1" dirty="0">
                <a:solidFill>
                  <a:srgbClr val="00AC4E"/>
                </a:solidFill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1914004" y="341052"/>
              <a:ext cx="5428779" cy="65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프로세스 알고리즘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22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5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6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8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00AC4E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24" name="TextBox 9"/>
            <p:cNvSpPr txBox="1"/>
            <p:nvPr/>
          </p:nvSpPr>
          <p:spPr>
            <a:xfrm>
              <a:off x="1914004" y="341052"/>
              <a:ext cx="6919299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27" name="Group 18"/>
          <p:cNvGrpSpPr/>
          <p:nvPr/>
        </p:nvGrpSpPr>
        <p:grpSpPr>
          <a:xfrm>
            <a:off x="9828073" y="7816481"/>
            <a:ext cx="8072777" cy="1054503"/>
            <a:chOff x="0" y="0"/>
            <a:chExt cx="10763703" cy="1406004"/>
          </a:xfrm>
        </p:grpSpPr>
        <p:grpSp>
          <p:nvGrpSpPr>
            <p:cNvPr id="28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1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2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9" name="TextBox 22"/>
            <p:cNvSpPr txBox="1"/>
            <p:nvPr/>
          </p:nvSpPr>
          <p:spPr>
            <a:xfrm>
              <a:off x="0" y="341052"/>
              <a:ext cx="1406004" cy="655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 smtClean="0">
                  <a:solidFill>
                    <a:srgbClr val="00B050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  <a:endParaRPr lang="en-US" sz="3000" b="1" dirty="0">
                <a:solidFill>
                  <a:srgbClr val="00B050"/>
                </a:solidFill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30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수행 화면 및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2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7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8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 smtClean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 smtClean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35712" y="422910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00AC4E"/>
                </a:solidFill>
                <a:latin typeface="+mj-ea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+mj-ea"/>
                <a:cs typeface="Noto Sans Bold"/>
                <a:sym typeface="Noto Sans Bold"/>
              </a:rPr>
              <a:t>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  <p:sp>
        <p:nvSpPr>
          <p:cNvPr id="20" name="Freeform 2"/>
          <p:cNvSpPr/>
          <p:nvPr/>
        </p:nvSpPr>
        <p:spPr>
          <a:xfrm>
            <a:off x="1118600" y="3086100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1" y="0"/>
                </a:lnTo>
                <a:lnTo>
                  <a:pt x="22145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 smtClean="0">
                <a:latin typeface="+mj-ea"/>
                <a:ea typeface="+mj-ea"/>
                <a:cs typeface="Montserrat Bold"/>
                <a:sym typeface="Montserrat Bold"/>
              </a:rPr>
              <a:t>1. </a:t>
            </a:r>
            <a:r>
              <a:rPr lang="ko-KR" altLang="en-US" b="1" dirty="0" smtClean="0">
                <a:latin typeface="+mj-ea"/>
                <a:ea typeface="+mj-ea"/>
                <a:cs typeface="Montserrat Bold"/>
                <a:sym typeface="Montserrat Bold"/>
              </a:rPr>
              <a:t>프로젝트 개요 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6617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1-1. </a:t>
            </a:r>
            <a:r>
              <a:rPr lang="ko-KR" altLang="en-US" sz="2000" b="1" dirty="0" smtClean="0">
                <a:latin typeface="+mj-ea"/>
                <a:ea typeface="+mj-ea"/>
                <a:cs typeface="Montserrat Bold"/>
                <a:sym typeface="Montserrat Bold"/>
              </a:rPr>
              <a:t>프로젝트 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009E47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009E47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 smtClean="0">
                <a:latin typeface="+mj-ea"/>
                <a:ea typeface="+mj-ea"/>
                <a:cs typeface="Montserrat Bold"/>
                <a:sym typeface="Montserrat Bold"/>
              </a:rPr>
              <a:t>1. </a:t>
            </a:r>
            <a:r>
              <a:rPr lang="ko-KR" altLang="en-US" b="1" dirty="0" smtClean="0">
                <a:latin typeface="+mj-ea"/>
                <a:ea typeface="+mj-ea"/>
                <a:cs typeface="Montserrat Bold"/>
                <a:sym typeface="Montserrat Bold"/>
              </a:rPr>
              <a:t>프로젝트 개요 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1-2. </a:t>
            </a:r>
            <a:r>
              <a:rPr lang="ko-KR" altLang="en-US" sz="2000" b="1" dirty="0" smtClean="0">
                <a:latin typeface="+mj-ea"/>
                <a:ea typeface="+mj-ea"/>
                <a:cs typeface="Montserrat Bold"/>
                <a:sym typeface="Montserrat Bold"/>
              </a:rPr>
              <a:t>프로젝트 내용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9166" y="3009900"/>
            <a:ext cx="11925822" cy="2169825"/>
          </a:xfrm>
          <a:prstGeom prst="rect">
            <a:avLst/>
          </a:prstGeom>
          <a:noFill/>
          <a:ln w="19050">
            <a:solidFill>
              <a:srgbClr val="00AC4E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[</a:t>
            </a:r>
            <a:r>
              <a:rPr lang="en-US" altLang="ko-KR" b="1" dirty="0"/>
              <a:t>RPA]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결제완료가</a:t>
            </a:r>
            <a:r>
              <a:rPr lang="ko-KR" altLang="en-US" dirty="0" smtClean="0"/>
              <a:t> </a:t>
            </a:r>
            <a:r>
              <a:rPr lang="ko-KR" altLang="en-US" dirty="0"/>
              <a:t>된 </a:t>
            </a:r>
            <a:r>
              <a:rPr lang="ko-KR" altLang="en-US" dirty="0" err="1"/>
              <a:t>주문정보를</a:t>
            </a:r>
            <a:r>
              <a:rPr lang="ko-KR" altLang="en-US" dirty="0"/>
              <a:t> 검색하여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그중 </a:t>
            </a:r>
            <a:r>
              <a:rPr lang="ko-KR" altLang="en-US" dirty="0" err="1"/>
              <a:t>배송상태가</a:t>
            </a:r>
            <a:r>
              <a:rPr lang="ko-KR" altLang="en-US" dirty="0"/>
              <a:t> 판매확인중인 항목들을 배송준비중으로 일괄 변경해주고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그에 대한 항목들을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540202" y="2977604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.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프로세스 알고리즘</a:t>
            </a:r>
            <a:endParaRPr lang="en-US" altLang="ko-KR" sz="3000" b="1" dirty="0">
              <a:solidFill>
                <a:srgbClr val="FFFFFF"/>
              </a:solidFill>
              <a:latin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00AC4E"/>
                </a:solidFill>
                <a:latin typeface="+mj-ea"/>
                <a:cs typeface="Montserrat Bold"/>
                <a:sym typeface="Montserrat Bold"/>
              </a:rPr>
              <a:t>02</a:t>
            </a:r>
            <a:endParaRPr lang="en-US" altLang="ko-KR" b="1" dirty="0">
              <a:solidFill>
                <a:srgbClr val="00AC4E"/>
              </a:solidFill>
              <a:latin typeface="+mj-ea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프로세스 알고리즘</a:t>
            </a:r>
            <a:endParaRPr lang="en-US" altLang="ko-KR" sz="5000" b="1" dirty="0">
              <a:latin typeface="+mj-ea"/>
              <a:cs typeface="Noto Sans Bold"/>
              <a:sym typeface="Noto Sans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762000" y="541020"/>
            <a:ext cx="32766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 smtClean="0">
                <a:latin typeface="+mj-ea"/>
                <a:cs typeface="Montserrat Bold"/>
                <a:sym typeface="Montserrat Bold"/>
              </a:rPr>
              <a:t>2. </a:t>
            </a:r>
            <a:r>
              <a:rPr lang="ko-KR" altLang="en-US" b="1" dirty="0">
                <a:latin typeface="+mj-ea"/>
                <a:cs typeface="Montserrat Bold"/>
                <a:sym typeface="Montserrat Bold"/>
              </a:rPr>
              <a:t>프로세스 알고리즘</a:t>
            </a:r>
            <a:endParaRPr lang="en-US" altLang="ko-KR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1270000" y="1656632"/>
            <a:ext cx="654396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프로세스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알고리즘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50556" y="3752480"/>
            <a:ext cx="1219200" cy="1143000"/>
          </a:xfrm>
          <a:prstGeom prst="ellipse">
            <a:avLst/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0556" y="6410639"/>
            <a:ext cx="1219200" cy="1143000"/>
          </a:xfrm>
          <a:prstGeom prst="ellipse">
            <a:avLst/>
          </a:prstGeom>
          <a:solidFill>
            <a:srgbClr val="009E47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5" name="순서도: 처리 14"/>
          <p:cNvSpPr/>
          <p:nvPr/>
        </p:nvSpPr>
        <p:spPr>
          <a:xfrm>
            <a:off x="3475576" y="3543300"/>
            <a:ext cx="3157604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홈페이지 </a:t>
            </a:r>
            <a:r>
              <a:rPr lang="ko-KR" altLang="en-US" dirty="0">
                <a:solidFill>
                  <a:schemeClr val="tx1"/>
                </a:solidFill>
              </a:rPr>
              <a:t>접속 </a:t>
            </a:r>
            <a:r>
              <a:rPr lang="en-US" altLang="ko-KR" sz="1400" dirty="0">
                <a:solidFill>
                  <a:schemeClr val="tx1"/>
                </a:solidFill>
              </a:rPr>
              <a:t>http://192.168.10.253:8082/console/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7239000" y="3543300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 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10109422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주문관리</a:t>
            </a:r>
            <a:r>
              <a:rPr lang="ko-KR" altLang="en-US" dirty="0">
                <a:solidFill>
                  <a:schemeClr val="tx1"/>
                </a:solidFill>
              </a:rPr>
              <a:t> 페이지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좌측 카테고리 선택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3950541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메세지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엑셀이 생성 되었습니다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788952" y="6198729"/>
            <a:ext cx="3013361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엑셀에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데이터 엑셀에 입력 및 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10376122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추출 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13225764" y="6178374"/>
            <a:ext cx="308548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배송상태</a:t>
            </a:r>
            <a:r>
              <a:rPr lang="ko-KR" altLang="en-US" dirty="0">
                <a:solidFill>
                  <a:schemeClr val="tx1"/>
                </a:solidFill>
              </a:rPr>
              <a:t> 변경 버튼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3513244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검색 </a:t>
            </a:r>
            <a:r>
              <a:rPr lang="ko-KR" altLang="en-US" dirty="0">
                <a:solidFill>
                  <a:schemeClr val="tx1"/>
                </a:solidFill>
              </a:rPr>
              <a:t>창에서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결제상태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ko-KR" altLang="en-US" dirty="0" smtClean="0">
                <a:solidFill>
                  <a:schemeClr val="tx1"/>
                </a:solidFill>
              </a:rPr>
              <a:t>결제완료</a:t>
            </a:r>
            <a:r>
              <a:rPr lang="en-US" altLang="ko-KR" dirty="0" smtClean="0">
                <a:solidFill>
                  <a:schemeClr val="tx1"/>
                </a:solidFill>
              </a:rPr>
              <a:t>‘ </a:t>
            </a:r>
            <a:r>
              <a:rPr lang="ko-KR" altLang="en-US" dirty="0" smtClean="0">
                <a:solidFill>
                  <a:schemeClr val="tx1"/>
                </a:solidFill>
              </a:rPr>
              <a:t>선택 </a:t>
            </a:r>
            <a:r>
              <a:rPr lang="ko-KR" altLang="en-US" dirty="0">
                <a:solidFill>
                  <a:schemeClr val="tx1"/>
                </a:solidFill>
              </a:rPr>
              <a:t>후 검색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95016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88952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604313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027764" y="4323980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876822" y="5178380"/>
            <a:ext cx="0" cy="681836"/>
          </a:xfrm>
          <a:prstGeom prst="straightConnector1">
            <a:avLst/>
          </a:prstGeom>
          <a:ln>
            <a:solidFill>
              <a:srgbClr val="009E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93016" y="6982139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37180" y="6924234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872967" y="6924234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9424" y="6991885"/>
            <a:ext cx="396000" cy="0"/>
          </a:xfrm>
          <a:prstGeom prst="straightConnector1">
            <a:avLst/>
          </a:prstGeom>
          <a:ln>
            <a:solidFill>
              <a:srgbClr val="009E4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5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/>
          <p:cNvSpPr/>
          <p:nvPr/>
        </p:nvSpPr>
        <p:spPr>
          <a:xfrm>
            <a:off x="592572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2"/>
          <p:cNvGrpSpPr/>
          <p:nvPr/>
        </p:nvGrpSpPr>
        <p:grpSpPr>
          <a:xfrm>
            <a:off x="4589893" y="0"/>
            <a:ext cx="13720544" cy="10287000"/>
            <a:chOff x="0" y="0"/>
            <a:chExt cx="3613641" cy="2709333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D53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cs typeface="Noto Sans Bold"/>
                <a:sym typeface="Noto Sans Bold"/>
              </a:rPr>
              <a:t>수행 화면 및 결과 </a:t>
            </a:r>
            <a:endParaRPr lang="en-US" altLang="ko-KR" sz="3000" b="1" dirty="0">
              <a:solidFill>
                <a:srgbClr val="FFFFFF"/>
              </a:solidFill>
              <a:latin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009E47"/>
                </a:solidFill>
                <a:latin typeface="+mj-ea"/>
                <a:cs typeface="Montserrat Bold"/>
                <a:sym typeface="Montserrat Bold"/>
              </a:rPr>
              <a:t>03</a:t>
            </a:r>
            <a:endParaRPr lang="en-US" altLang="ko-KR" b="1" dirty="0">
              <a:solidFill>
                <a:srgbClr val="009E47"/>
              </a:solidFill>
              <a:latin typeface="+mj-ea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+mj-ea"/>
                <a:cs typeface="Noto Sans Bold"/>
                <a:sym typeface="Noto Sans Bold"/>
              </a:rPr>
              <a:t>수행 화면 및 결과 </a:t>
            </a:r>
            <a:endParaRPr lang="en-US" altLang="ko-KR" sz="5000" b="1" dirty="0">
              <a:latin typeface="+mj-ea"/>
              <a:cs typeface="Noto Sans Bold"/>
              <a:sym typeface="Noto Sans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41" y="3924300"/>
            <a:ext cx="10878671" cy="20574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</p:spTree>
    <p:extLst>
      <p:ext uri="{BB962C8B-B14F-4D97-AF65-F5344CB8AC3E}">
        <p14:creationId xmlns:p14="http://schemas.microsoft.com/office/powerpoint/2010/main" val="2943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00300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797050"/>
            <a:ext cx="4191000" cy="1206500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691" y="3167870"/>
            <a:ext cx="4191001" cy="1243511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000" y="4575701"/>
            <a:ext cx="4191002" cy="1184296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691" y="5924317"/>
            <a:ext cx="7162800" cy="404190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01400" y="2043721"/>
            <a:ext cx="2421107" cy="1295400"/>
          </a:xfrm>
          <a:prstGeom prst="leftArrow">
            <a:avLst/>
          </a:prstGeom>
          <a:solidFill>
            <a:srgbClr val="006600"/>
          </a:solidFill>
          <a:ln w="190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053093" y="6438900"/>
            <a:ext cx="3332771" cy="218933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169D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15359939" y="597963"/>
            <a:ext cx="2144138" cy="29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69D53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69D53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241" y="475942"/>
            <a:ext cx="675238" cy="506627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762000" y="541020"/>
            <a:ext cx="38100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+mj-ea"/>
                <a:ea typeface="+mj-ea"/>
                <a:cs typeface="Montserrat Bold"/>
                <a:sym typeface="Montserrat Bold"/>
              </a:rPr>
              <a:t>3. </a:t>
            </a:r>
            <a:r>
              <a:rPr lang="ko-KR" altLang="en-US" b="1" dirty="0">
                <a:latin typeface="+mj-ea"/>
                <a:ea typeface="+mj-ea"/>
                <a:cs typeface="Montserrat Bold"/>
                <a:sym typeface="Montserrat Bold"/>
              </a:rPr>
              <a:t>수행 화면 및 결과 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249768" y="1659074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- </a:t>
            </a:r>
            <a:r>
              <a:rPr lang="en-US" altLang="ko-KR" sz="2000" b="1" dirty="0" err="1" smtClean="0">
                <a:latin typeface="+mj-ea"/>
                <a:ea typeface="+mj-ea"/>
                <a:cs typeface="Montserrat Bold"/>
                <a:sym typeface="Montserrat Bold"/>
              </a:rPr>
              <a:t>UiPath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작업환경과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웹페이지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인터페이스</a:t>
            </a: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  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009E47"/>
            </a:solidFill>
          </a:ln>
        </p:spPr>
      </p:pic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9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"/>
          <p:cNvSpPr txBox="1"/>
          <p:nvPr/>
        </p:nvSpPr>
        <p:spPr>
          <a:xfrm>
            <a:off x="4419600" y="4152900"/>
            <a:ext cx="11664069" cy="232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1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 smtClean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9" y="532425"/>
            <a:ext cx="537620" cy="39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49.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10051</Words>
  <Application>Microsoft Office PowerPoint</Application>
  <PresentationFormat>사용자 지정</PresentationFormat>
  <Paragraphs>3881</Paragraphs>
  <Slides>162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2" baseType="lpstr">
      <vt:lpstr>맑은 고딕</vt:lpstr>
      <vt:lpstr>Noto Sans Bold</vt:lpstr>
      <vt:lpstr>Wingdings</vt:lpstr>
      <vt:lpstr>Montserrat Bold</vt:lpstr>
      <vt:lpstr>Calibri</vt:lpstr>
      <vt:lpstr>Arial</vt:lpstr>
      <vt:lpstr>맑은 고딕</vt:lpstr>
      <vt:lpstr>Noto Sans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204</cp:revision>
  <dcterms:created xsi:type="dcterms:W3CDTF">2006-08-16T00:00:00Z</dcterms:created>
  <dcterms:modified xsi:type="dcterms:W3CDTF">2024-11-12T09:39:34Z</dcterms:modified>
  <dc:identifier>DAGVqzAQSq4</dc:identifier>
</cp:coreProperties>
</file>